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02" r:id="rId2"/>
    <p:sldId id="522" r:id="rId3"/>
    <p:sldId id="523" r:id="rId4"/>
    <p:sldId id="503" r:id="rId5"/>
    <p:sldId id="512" r:id="rId6"/>
    <p:sldId id="505" r:id="rId7"/>
    <p:sldId id="506" r:id="rId8"/>
    <p:sldId id="507" r:id="rId9"/>
    <p:sldId id="511" r:id="rId10"/>
    <p:sldId id="509" r:id="rId11"/>
    <p:sldId id="510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</p:sldIdLst>
  <p:sldSz cx="9361488" cy="61214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CD0"/>
    <a:srgbClr val="C23418"/>
    <a:srgbClr val="893BC3"/>
    <a:srgbClr val="16A84E"/>
    <a:srgbClr val="FFFF00"/>
    <a:srgbClr val="AC75D5"/>
    <a:srgbClr val="00D05E"/>
    <a:srgbClr val="01FF74"/>
    <a:srgbClr val="FFDE53"/>
    <a:srgbClr val="FEF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0" autoAdjust="0"/>
    <p:restoredTop sz="99853" autoAdjust="0"/>
  </p:normalViewPr>
  <p:slideViewPr>
    <p:cSldViewPr>
      <p:cViewPr>
        <p:scale>
          <a:sx n="75" d="100"/>
          <a:sy n="75" d="100"/>
        </p:scale>
        <p:origin x="-1068" y="-210"/>
      </p:cViewPr>
      <p:guideLst>
        <p:guide orient="horz" pos="1929"/>
        <p:guide pos="29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98D9-AD4F-4AD0-9F92-F1EF35ACDC41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08038" y="685800"/>
            <a:ext cx="52419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CC02D-7BF0-45DC-9579-A33CFD5A09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2112" y="1901603"/>
            <a:ext cx="7957265" cy="13121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4223" y="3468795"/>
            <a:ext cx="6553042" cy="15643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7079" y="245140"/>
            <a:ext cx="2106335" cy="52230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074" y="245140"/>
            <a:ext cx="6162980" cy="522302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493" y="3933567"/>
            <a:ext cx="7957265" cy="121577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9493" y="2594511"/>
            <a:ext cx="7957265" cy="13390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075" y="1428328"/>
            <a:ext cx="4134657" cy="40398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8757" y="1428328"/>
            <a:ext cx="4134657" cy="40398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4" y="1370232"/>
            <a:ext cx="4136283" cy="571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074" y="1941278"/>
            <a:ext cx="4136283" cy="3526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55509" y="1370232"/>
            <a:ext cx="4137908" cy="571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55509" y="1941278"/>
            <a:ext cx="4137908" cy="3526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078" y="243724"/>
            <a:ext cx="3079865" cy="10372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0082" y="243722"/>
            <a:ext cx="5233332" cy="52244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078" y="1280960"/>
            <a:ext cx="3079865" cy="41872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4917" y="4284979"/>
            <a:ext cx="5616893" cy="5058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34917" y="546959"/>
            <a:ext cx="5616893" cy="36728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34917" y="4790849"/>
            <a:ext cx="5616893" cy="718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8075" y="245141"/>
            <a:ext cx="8425339" cy="1020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5" y="1428328"/>
            <a:ext cx="8425339" cy="40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8075" y="5673631"/>
            <a:ext cx="2184347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98509" y="5673631"/>
            <a:ext cx="2964471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09067" y="5673631"/>
            <a:ext cx="2184347" cy="32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.png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11" Type="http://schemas.openxmlformats.org/officeDocument/2006/relationships/image" Target="../media/image56.jpeg"/><Relationship Id="rId5" Type="http://schemas.openxmlformats.org/officeDocument/2006/relationships/image" Target="../media/image8.jpeg"/><Relationship Id="rId15" Type="http://schemas.openxmlformats.org/officeDocument/2006/relationships/image" Target="../media/image58.pn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jpeg"/><Relationship Id="rId1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4.jpe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8.jpeg"/><Relationship Id="rId1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5.jpeg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21" Type="http://schemas.microsoft.com/office/2007/relationships/hdphoto" Target="../media/hdphoto6.wdp"/><Relationship Id="rId7" Type="http://schemas.openxmlformats.org/officeDocument/2006/relationships/image" Target="../media/image8.jpeg"/><Relationship Id="rId12" Type="http://schemas.openxmlformats.org/officeDocument/2006/relationships/image" Target="../media/image54.jpe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20" Type="http://schemas.openxmlformats.org/officeDocument/2006/relationships/image" Target="../media/image64.jpeg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63.jpe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5.jpe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66.jpeg"/><Relationship Id="rId1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jpeg"/><Relationship Id="rId1" Type="http://schemas.openxmlformats.org/officeDocument/2006/relationships/tags" Target="../tags/tag13.xml"/><Relationship Id="rId6" Type="http://schemas.openxmlformats.org/officeDocument/2006/relationships/image" Target="../media/image42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40.png"/><Relationship Id="rId17" Type="http://schemas.openxmlformats.org/officeDocument/2006/relationships/image" Target="../media/image68.jpeg"/><Relationship Id="rId2" Type="http://schemas.openxmlformats.org/officeDocument/2006/relationships/slideLayout" Target="../slideLayouts/slideLayout1.xml"/><Relationship Id="rId16" Type="http://schemas.microsoft.com/office/2007/relationships/hdphoto" Target="../media/hdphoto3.wdp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6.jpe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4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12" Type="http://schemas.openxmlformats.org/officeDocument/2006/relationships/image" Target="../media/image10.png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0.png"/><Relationship Id="rId1" Type="http://schemas.openxmlformats.org/officeDocument/2006/relationships/tags" Target="../tags/tag15.xml"/><Relationship Id="rId6" Type="http://schemas.openxmlformats.org/officeDocument/2006/relationships/image" Target="../media/image69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3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1.pn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3.jpeg"/><Relationship Id="rId20" Type="http://schemas.microsoft.com/office/2007/relationships/hdphoto" Target="../media/hdphoto7.wdp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54.jpeg"/><Relationship Id="rId10" Type="http://schemas.openxmlformats.org/officeDocument/2006/relationships/image" Target="../media/image7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png"/><Relationship Id="rId1" Type="http://schemas.openxmlformats.org/officeDocument/2006/relationships/tags" Target="../tags/tag17.xml"/><Relationship Id="rId6" Type="http://schemas.openxmlformats.org/officeDocument/2006/relationships/image" Target="../media/image76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2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12" Type="http://schemas.openxmlformats.org/officeDocument/2006/relationships/image" Target="../media/image10.png"/><Relationship Id="rId17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png"/><Relationship Id="rId1" Type="http://schemas.openxmlformats.org/officeDocument/2006/relationships/tags" Target="../tags/tag19.xml"/><Relationship Id="rId6" Type="http://schemas.openxmlformats.org/officeDocument/2006/relationships/image" Target="../media/image78.jpe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55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microsoft.com/office/2007/relationships/hdphoto" Target="../media/hdphoto2.wdp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jpeg"/><Relationship Id="rId18" Type="http://schemas.openxmlformats.org/officeDocument/2006/relationships/image" Target="../media/image27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19" Type="http://schemas.openxmlformats.org/officeDocument/2006/relationships/image" Target="../media/image28.jpe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.png"/><Relationship Id="rId18" Type="http://schemas.openxmlformats.org/officeDocument/2006/relationships/image" Target="../media/image35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17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jpeg"/><Relationship Id="rId20" Type="http://schemas.microsoft.com/office/2007/relationships/hdphoto" Target="../media/hdphoto1.wdp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5" Type="http://schemas.openxmlformats.org/officeDocument/2006/relationships/image" Target="../media/image32.jpeg"/><Relationship Id="rId10" Type="http://schemas.openxmlformats.org/officeDocument/2006/relationships/image" Target="../media/image3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11" Type="http://schemas.openxmlformats.org/officeDocument/2006/relationships/image" Target="../media/image32.jpe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6.jpe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.png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8.jpeg"/><Relationship Id="rId15" Type="http://schemas.microsoft.com/office/2007/relationships/hdphoto" Target="../media/hdphoto1.wdp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png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11" Type="http://schemas.openxmlformats.org/officeDocument/2006/relationships/image" Target="../media/image44.jpeg"/><Relationship Id="rId5" Type="http://schemas.openxmlformats.org/officeDocument/2006/relationships/image" Target="../media/image42.jpeg"/><Relationship Id="rId15" Type="http://schemas.openxmlformats.org/officeDocument/2006/relationships/image" Target="../media/image7.png"/><Relationship Id="rId10" Type="http://schemas.openxmlformats.org/officeDocument/2006/relationships/image" Target="../media/image43.jpe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0.pn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1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2.jpeg"/><Relationship Id="rId20" Type="http://schemas.openxmlformats.org/officeDocument/2006/relationships/image" Target="../media/image53.png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11" Type="http://schemas.openxmlformats.org/officeDocument/2006/relationships/image" Target="../media/image48.jpeg"/><Relationship Id="rId5" Type="http://schemas.openxmlformats.org/officeDocument/2006/relationships/image" Target="../media/image3.png"/><Relationship Id="rId15" Type="http://schemas.openxmlformats.org/officeDocument/2006/relationships/image" Target="../media/image51.png"/><Relationship Id="rId10" Type="http://schemas.openxmlformats.org/officeDocument/2006/relationships/image" Target="../media/image47.jpe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579319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707766" y="2589311"/>
            <a:ext cx="6591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爆头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击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飞单体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恢复少量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HP</a:t>
            </a:r>
            <a:endParaRPr lang="zh-CN" altLang="en-US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05" y="180125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589047" y="5449227"/>
            <a:ext cx="896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幽灵船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范围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，物理伤害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并使目标击飞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884618" y="1736378"/>
            <a:ext cx="301352" cy="626961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4097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http://h.hiphotos.bdimg.com/album/w%3D2048/sign=60fdc5de34fae6cd0cb4ac613b8b0d24/728da9773912b31b4787e9c08718367adbb4e174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44" y="3708771"/>
            <a:ext cx="1475016" cy="1646241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7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47" y="4745806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36" y="469210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38" y="474580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916780" y="796955"/>
            <a:ext cx="15215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黑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胡子  蒂奇</a:t>
            </a:r>
            <a:endParaRPr lang="zh-CN" altLang="en-US" b="1" cap="none" spc="50" dirty="0">
              <a:ln w="11430">
                <a:noFill/>
              </a:ln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章解锁，招募获得，蓝色伙伴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伙伴作用：肉盾，吸血，大范围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击退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击飞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章可以获得的蓝色伙伴，擅长击飞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，小技能会恢复自身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HP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必杀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技为大范围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飞，用来聚怪和控制战场局面。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4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守护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2" name="Picture 1" descr="rId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17" y="1355574"/>
            <a:ext cx="3990630" cy="2353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08" y="1397719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8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矩形 68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普通攻击：弯刀斩击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2888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 -0.00077 L 0.01645 -0.11405 C 0.02171 -0.141 0.02747 -0.148 0.03578 -0.14567 C 0.04409 -0.1423 0.05087 -0.13608 0.05663 -0.1143 L 0.08546 -0.007 " pathEditMode="relative" rAng="-21786650" ptsTypes="FffFF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5" y="-75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68 -4.35459E-7 L 0.03901 -0.0788 C 0.05648 -0.11534 0.10194 -0.13271 0.11941 -0.11146 L 0.16028 -0.06428 " pathEditMode="relative" rAng="-3163647" ptsTypes="FfFF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32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51 -0.00103 L 0.04359 -0.08787 C 0.06259 -0.12727 0.11551 -0.14308 0.13806 -0.1169 L 0.18911 -0.05884 " pathEditMode="relative" rAng="-3163647" ptsTypes="FfFF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81" y="-287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68 -0.00104 L 0.0402 -0.08191 C 0.05801 -0.11923 0.11313 -0.12675 0.13908 -0.09694 L 0.19742 -0.02981 " pathEditMode="relative" rAng="-3163647" ptsTypes="FfFF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5" y="-1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1007 0.0127 L -0.07174 -0.06298 C -0.05512 -0.09772 -0.00407 -0.10627 0.01985 -0.07854 L 0.07361 -0.01711 " pathEditMode="relative" rAng="-3163647" ptsTypes="FfFF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76" y="-1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水柱喷射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对最靠近的目标发射水柱造成魔法伤害并击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飞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4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潮汐之怒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范围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并使目标击飞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4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9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441130" y="1673296"/>
            <a:ext cx="1412736" cy="1394692"/>
          </a:xfrm>
          <a:prstGeom prst="ellipse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613" y="1843416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75" y="185303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08" y="185345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组合 78"/>
          <p:cNvGrpSpPr/>
          <p:nvPr/>
        </p:nvGrpSpPr>
        <p:grpSpPr>
          <a:xfrm>
            <a:off x="6772499" y="1355576"/>
            <a:ext cx="833670" cy="1102670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80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80303"/>
            <a:ext cx="2513624" cy="164479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7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47" y="4745806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36" y="469210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38" y="474580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489" y="796955"/>
            <a:ext cx="1834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复仇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女王   安妮</a:t>
            </a:r>
            <a:endParaRPr lang="zh-CN" altLang="en-US" b="1" cap="none" spc="50" dirty="0">
              <a:ln w="11430">
                <a:noFill/>
              </a:ln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章解锁，招募获得，蓝色伙伴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伙伴作用：后排法术输出，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AOE+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击飞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个通过招募获得的法师，对抗物防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怪，必杀技类似黑胡子的，聚怪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击飞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4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魔导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士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3" name="Picture 1" descr="rId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9" y="1335905"/>
            <a:ext cx="4173541" cy="2461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矩形 81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普通攻击：冰弹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6331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14383E-6 9.53862E-7 L 0.00271 -0.03033 C 0.00339 -0.0394 0.00271 -0.04821 0.00169 -0.0591 C 0.00051 -0.0705 -0.00102 -0.07958 -0.00289 -0.0858 L -0.0117 -0.12001 " pathEditMode="relative" rAng="-27499819" ptsTypes="FffFF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" y="-60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17 -0.00726 L 0.00068 -0.03551 C 0.00407 -0.04433 0.00594 -0.05366 0.00797 -0.06558 C 0.01001 -0.07854 0.01103 -0.08865 0.01069 -0.09643 L 0.01103 -0.13738 " pathEditMode="relative" rAng="-26107903" ptsTypes="FffFF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7" y="-63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85889E-6 -3.07932E-6 L -0.00068 -0.03965 C -0.00068 -0.05158 0.00034 -0.06272 0.00288 -0.07698 C 0.00627 -0.0915 0.00899 -0.10238 0.01204 -0.11068 L 0.02646 -0.15241 " pathEditMode="relative" rAng="-26107903" ptsTypes="FffFF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" y="-78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68 -4.35459E-7 L 0.03901 -0.0788 C 0.05648 -0.11534 0.10194 -0.13271 0.11941 -0.11146 L 0.16028 -0.06428 " pathEditMode="relative" rAng="-3163647" ptsTypes="FfFF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32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51 -0.00103 L 0.04359 -0.08787 C 0.06259 -0.12727 0.11551 -0.14308 0.13806 -0.1169 L 0.18911 -0.05884 " pathEditMode="relative" rAng="-3163647" ptsTypes="FfFF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81" y="-287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68 -0.00104 L 0.0402 -0.08191 C 0.05801 -0.11923 0.11313 -0.12675 0.13908 -0.09694 L 0.19742 -0.02981 " pathEditMode="relative" rAng="-3163647" ptsTypes="FfFF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5" y="-14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1007 0.0127 L -0.07174 -0.06298 C -0.05512 -0.09772 -0.00407 -0.10627 0.01985 -0.07854 L 0.07361 -0.01711 " pathEditMode="relative" rAng="-3163647" ptsTypes="FfFF"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76" y="-1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88221" y="796955"/>
            <a:ext cx="17786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ZERO   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鲁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鲁修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伙伴作用：减速，控制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备注：擅长控制的伙伴，小技能造成减速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必杀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技直线晕眩（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时可以跳跃躲开）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影</a:t>
            </a:r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舞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标注 25"/>
          <p:cNvSpPr/>
          <p:nvPr/>
        </p:nvSpPr>
        <p:spPr>
          <a:xfrm>
            <a:off x="6607549" y="856954"/>
            <a:ext cx="2309581" cy="618663"/>
          </a:xfrm>
          <a:prstGeom prst="wedgeRoundRectCallout">
            <a:avLst>
              <a:gd name="adj1" fmla="val -69280"/>
              <a:gd name="adj2" fmla="val 348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跳跃后对地面施放刀扇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造成物理伤害并减速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4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支配魔眼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899555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对前方直线范围内敌人</a:t>
            </a:r>
            <a:endParaRPr lang="en-US" altLang="zh-CN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造成魔法伤害并晕眩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4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9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 rot="967813">
            <a:off x="5413566" y="1513775"/>
            <a:ext cx="333093" cy="793337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80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3" name="Picture 2" descr="rId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4" y="1315430"/>
            <a:ext cx="4136092" cy="24389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椭圆 104"/>
          <p:cNvSpPr/>
          <p:nvPr/>
        </p:nvSpPr>
        <p:spPr>
          <a:xfrm rot="21201514">
            <a:off x="6342576" y="1691060"/>
            <a:ext cx="892905" cy="1394692"/>
          </a:xfrm>
          <a:prstGeom prst="ellipse">
            <a:avLst/>
          </a:prstGeom>
          <a:blipFill dpi="0"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4" name="Picture 4" descr="D:\[新项目]神作\UI参考\游戏资料素材龙之谷全套界面UI图标ICON半身\新版龙之谷UI\龙之谷UI1\uit_radiomsg_back_1-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73" y="157423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:\[新项目]神作\UI参考\游戏资料素材龙之谷全套界面UI图标ICON半身\新版龙之谷UI\龙之谷UI1\uit_radiomsg_back_1-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18" y="162023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28" y="1918256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14" y="1863089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3" descr="D:\[新项目]神作\设计相关\技能轨迹\ConicRangeIndicator-1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71780">
            <a:off x="5839385" y="846711"/>
            <a:ext cx="1414377" cy="188826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D:\[新项目]神作\设计相关\技能轨迹\AOE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634">
            <a:off x="5624754" y="4510563"/>
            <a:ext cx="3619298" cy="1412941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95" y="468361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35" y="472010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24" y="4666399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26" y="472010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45" y="439531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40" y="44288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80" y="44673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28" y="44288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7" descr="C:\eiyu_extract[可解英雄战姬]\新建文件夹\besg.arc~\EFX_BeamHyper_Y_001.png"/>
          <p:cNvPicPr>
            <a:picLocks noChangeAspect="1" noChangeArrowheads="1"/>
          </p:cNvPicPr>
          <p:nvPr/>
        </p:nvPicPr>
        <p:blipFill>
          <a:blip r:embed="rId2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545806" y="2589311"/>
            <a:ext cx="3671442" cy="45118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矩形 110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暗影突袭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普通攻击：投掷匕首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662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491" y="796955"/>
            <a:ext cx="1834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苍蓝战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姬   艾薇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160113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伙伴作用：肉盾，击退，小队护盾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备注：钢铁侠的升级版，小技能为击退目标</a:t>
            </a:r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并增加护盾，必杀技为小队增加吸收伤害的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护盾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守护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944979" y="2589311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6454159" y="914232"/>
            <a:ext cx="2309581" cy="618663"/>
          </a:xfrm>
          <a:prstGeom prst="wedgeRoundRectCallout">
            <a:avLst>
              <a:gd name="adj1" fmla="val -46879"/>
              <a:gd name="adj2" fmla="val 7933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击退目标并获得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吸收伤害的护盾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5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苍蓝守护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9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5" name="Picture 2" descr="rId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7" y="1153442"/>
            <a:ext cx="4128884" cy="27217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矩形 75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守护</a:t>
            </a:r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盾击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 rot="5589883">
            <a:off x="5820279" y="1812319"/>
            <a:ext cx="333093" cy="439398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81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12" y="180125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组合 77"/>
          <p:cNvGrpSpPr/>
          <p:nvPr/>
        </p:nvGrpSpPr>
        <p:grpSpPr>
          <a:xfrm>
            <a:off x="5134650" y="1908572"/>
            <a:ext cx="852228" cy="350214"/>
            <a:chOff x="5134650" y="1908572"/>
            <a:chExt cx="852228" cy="350214"/>
          </a:xfrm>
        </p:grpSpPr>
        <p:pic>
          <p:nvPicPr>
            <p:cNvPr id="82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18" y="454702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136" y="4528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4" name="组合 93"/>
          <p:cNvGrpSpPr/>
          <p:nvPr/>
        </p:nvGrpSpPr>
        <p:grpSpPr>
          <a:xfrm>
            <a:off x="5117849" y="4759367"/>
            <a:ext cx="852228" cy="350214"/>
            <a:chOff x="5134650" y="1908572"/>
            <a:chExt cx="852228" cy="350214"/>
          </a:xfrm>
        </p:grpSpPr>
        <p:pic>
          <p:nvPicPr>
            <p:cNvPr id="95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组合 101"/>
          <p:cNvGrpSpPr/>
          <p:nvPr/>
        </p:nvGrpSpPr>
        <p:grpSpPr>
          <a:xfrm>
            <a:off x="6605584" y="4810984"/>
            <a:ext cx="852228" cy="350214"/>
            <a:chOff x="5134650" y="1908572"/>
            <a:chExt cx="852228" cy="350214"/>
          </a:xfrm>
        </p:grpSpPr>
        <p:pic>
          <p:nvPicPr>
            <p:cNvPr id="103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组合 105"/>
          <p:cNvGrpSpPr/>
          <p:nvPr/>
        </p:nvGrpSpPr>
        <p:grpSpPr>
          <a:xfrm>
            <a:off x="7849096" y="4798952"/>
            <a:ext cx="852228" cy="350214"/>
            <a:chOff x="5134650" y="1908572"/>
            <a:chExt cx="852228" cy="350214"/>
          </a:xfrm>
        </p:grpSpPr>
        <p:pic>
          <p:nvPicPr>
            <p:cNvPr id="107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圆角矩形标注 109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小队所有成员获得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吸收伤害的护盾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普通攻击：长矛刺击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74879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1 0.00648 L 0.0407 -0.01477 C 0.05308 -0.02047 0.06478 -0.02203 0.08141 -0.02307 C 0.09769 -0.02358 0.11058 -0.02358 0.12059 -0.02125 L 0.17113 -0.00725 " pathEditMode="relative" rAng="-21786650" ptsTypes="FffFF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31" y="-184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494" y="796955"/>
            <a:ext cx="1834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唤潮鲛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姬   娜美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伙伴作用：治疗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第一个治疗职业，小技能为单体治疗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血量最少的伙伴，必杀技将恢复大量生命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816965"/>
            <a:ext cx="556564" cy="30777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祭祀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944979" y="2589311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7563708" y="1034618"/>
            <a:ext cx="1529867" cy="618663"/>
          </a:xfrm>
          <a:prstGeom prst="wedgeRoundRectCallout">
            <a:avLst>
              <a:gd name="adj1" fmla="val -57148"/>
              <a:gd name="adj2" fmla="val 658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治疗血量最少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的伙伴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4" y="5449227"/>
            <a:ext cx="11336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生命之水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9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589142" y="2589311"/>
            <a:ext cx="896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治疗术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圆角矩形标注 109"/>
          <p:cNvSpPr/>
          <p:nvPr/>
        </p:nvSpPr>
        <p:spPr>
          <a:xfrm>
            <a:off x="5544840" y="3483171"/>
            <a:ext cx="2309581" cy="618663"/>
          </a:xfrm>
          <a:prstGeom prst="wedgeRoundRectCallout">
            <a:avLst>
              <a:gd name="adj1" fmla="val -7288"/>
              <a:gd name="adj2" fmla="val 8710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治疗血量最少的伙伴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并恢复大量生命值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75" y="1643414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78" y="1214872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28" y="1640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圆角矩形 113"/>
          <p:cNvSpPr/>
          <p:nvPr/>
        </p:nvSpPr>
        <p:spPr>
          <a:xfrm>
            <a:off x="6000156" y="1631599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圆角矩形 114"/>
          <p:cNvSpPr/>
          <p:nvPr/>
        </p:nvSpPr>
        <p:spPr>
          <a:xfrm>
            <a:off x="6000156" y="1629244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圆角矩形 115"/>
          <p:cNvSpPr/>
          <p:nvPr/>
        </p:nvSpPr>
        <p:spPr>
          <a:xfrm>
            <a:off x="6787531" y="1639882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圆角矩形 116"/>
          <p:cNvSpPr/>
          <p:nvPr/>
        </p:nvSpPr>
        <p:spPr>
          <a:xfrm>
            <a:off x="6787532" y="1635887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圆角矩形 117"/>
          <p:cNvSpPr/>
          <p:nvPr/>
        </p:nvSpPr>
        <p:spPr>
          <a:xfrm>
            <a:off x="5317747" y="1629243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圆角矩形 118"/>
          <p:cNvSpPr/>
          <p:nvPr/>
        </p:nvSpPr>
        <p:spPr>
          <a:xfrm>
            <a:off x="5317747" y="1629244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07" y="4680696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92" y="4533266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545" y="453077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圆角矩形 123"/>
          <p:cNvSpPr/>
          <p:nvPr/>
        </p:nvSpPr>
        <p:spPr>
          <a:xfrm>
            <a:off x="5910373" y="4521451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圆角矩形 124"/>
          <p:cNvSpPr/>
          <p:nvPr/>
        </p:nvSpPr>
        <p:spPr>
          <a:xfrm>
            <a:off x="5910373" y="4519096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6697748" y="4529734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6697749" y="4525739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圆角矩形 127"/>
          <p:cNvSpPr/>
          <p:nvPr/>
        </p:nvSpPr>
        <p:spPr>
          <a:xfrm>
            <a:off x="5227964" y="4519095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5227964" y="4519096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80" y="4178759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1" name="组合 130"/>
          <p:cNvGrpSpPr/>
          <p:nvPr/>
        </p:nvGrpSpPr>
        <p:grpSpPr>
          <a:xfrm>
            <a:off x="6541876" y="4788892"/>
            <a:ext cx="852228" cy="350214"/>
            <a:chOff x="5134650" y="1908572"/>
            <a:chExt cx="852228" cy="350214"/>
          </a:xfrm>
        </p:grpSpPr>
        <p:pic>
          <p:nvPicPr>
            <p:cNvPr id="132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5" name="Picture 1" descr="rId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0" y="1277127"/>
            <a:ext cx="4180499" cy="24651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矩形 112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普通攻击：水球术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0712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495" y="796955"/>
            <a:ext cx="1834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深海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歌姬   艾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琳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章解锁，招募获得，橙色伙伴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向的伙伴，降气。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向的伙伴，小技能为范围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减速，必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杀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技为全屏攻击，降低对方玩家的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魔导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士</a:t>
            </a:r>
          </a:p>
        </p:txBody>
      </p:sp>
      <p:pic>
        <p:nvPicPr>
          <p:cNvPr id="2" name="Picture 2" descr="Pet2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4" y="1207331"/>
            <a:ext cx="3912312" cy="26319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矩形 161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人鱼之歌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圆角矩形标注 162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对最靠近的目标发射音符造成魔法伤害并大量减速</a:t>
            </a:r>
            <a:endParaRPr lang="zh-CN" altLang="en-US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6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矩形 165"/>
          <p:cNvSpPr/>
          <p:nvPr/>
        </p:nvSpPr>
        <p:spPr>
          <a:xfrm>
            <a:off x="6351802" y="5449227"/>
            <a:ext cx="13708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碧海潮生曲</a:t>
            </a:r>
          </a:p>
        </p:txBody>
      </p:sp>
      <p:pic>
        <p:nvPicPr>
          <p:cNvPr id="16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圆角矩形标注 167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全屏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并降低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SP</a:t>
            </a:r>
          </a:p>
        </p:txBody>
      </p:sp>
      <p:pic>
        <p:nvPicPr>
          <p:cNvPr id="169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矩形 169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7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矩形 17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7012424" y="1620540"/>
            <a:ext cx="1412736" cy="1394692"/>
          </a:xfrm>
          <a:prstGeom prst="ellipse">
            <a:avLst/>
          </a:prstGeom>
          <a:blipFill dpi="0"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1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23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66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36" y="469210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67" y="4684633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7416" y="1781323"/>
            <a:ext cx="2504952" cy="572631"/>
          </a:xfrm>
          <a:prstGeom prst="roundRect">
            <a:avLst>
              <a:gd name="adj" fmla="val 0"/>
            </a:avLst>
          </a:prstGeom>
          <a:blipFill dpi="0" rotWithShape="1">
            <a:blip r:embed="rId16">
              <a:alphaModFix amt="80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73808" y="3348732"/>
            <a:ext cx="4171431" cy="2472836"/>
          </a:xfrm>
          <a:prstGeom prst="rect">
            <a:avLst/>
          </a:prstGeom>
          <a:blipFill dpi="0" rotWithShape="1">
            <a:blip r:embed="rId17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101" y="1769923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63" y="177954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96" y="177996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016" y="14765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19" y="14765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5" descr="D:\[新项目]神作\UI参考\游戏资料素材龙之谷全套界面UI图标ICON半身\新版龙之谷UI\龙之谷UI1\uit_radiomsg_help_r_1-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68" y="14765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4068812"/>
            <a:ext cx="1591035" cy="56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矩形 109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普通攻击：音符攻击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6788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7" grpId="0" animBg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498" y="796955"/>
            <a:ext cx="18341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死亡莲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华   卡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特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章解锁，招募获得，橙色伙伴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伙伴作用：持续伤害，总伤害会比同级强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持续伤害为主的伙伴，攻击力相比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同级技能要强。技能发动快容易击中。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魔导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士</a:t>
            </a:r>
          </a:p>
        </p:txBody>
      </p:sp>
      <p:pic>
        <p:nvPicPr>
          <p:cNvPr id="15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矩形 161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不详之刃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圆角矩形标注 162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对最靠近的目标发射匕首</a:t>
            </a:r>
            <a:endParaRPr lang="en-US" altLang="zh-CN" sz="1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造成物理伤害并中毒</a:t>
            </a:r>
            <a:endParaRPr lang="zh-CN" altLang="en-US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6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矩形 165"/>
          <p:cNvSpPr/>
          <p:nvPr/>
        </p:nvSpPr>
        <p:spPr>
          <a:xfrm>
            <a:off x="6470425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死亡莲华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矩形 169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7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矩形 17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92" y="177996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" descr="rId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4" y="1379185"/>
            <a:ext cx="4072181" cy="24012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" name="组合 110"/>
          <p:cNvGrpSpPr/>
          <p:nvPr/>
        </p:nvGrpSpPr>
        <p:grpSpPr>
          <a:xfrm rot="5589883">
            <a:off x="6179699" y="1474908"/>
            <a:ext cx="333093" cy="1196324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112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8" name="Picture 3" descr="D:\[新项目]神作\设计相关\技能轨迹\ConicRangeIndicator-1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69578">
            <a:off x="6352335" y="3534662"/>
            <a:ext cx="1414377" cy="252408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圆角矩形标注 118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大范围攻击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造成物理伤害并中毒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2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13" y="471688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30" y="4717788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33" y="439075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0" name="组合 139"/>
          <p:cNvGrpSpPr/>
          <p:nvPr/>
        </p:nvGrpSpPr>
        <p:grpSpPr>
          <a:xfrm>
            <a:off x="6934140" y="1362970"/>
            <a:ext cx="768229" cy="750932"/>
            <a:chOff x="7939861" y="3958074"/>
            <a:chExt cx="768229" cy="75093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7957158" y="3958074"/>
              <a:ext cx="750932" cy="750932"/>
              <a:chOff x="8332624" y="3796090"/>
              <a:chExt cx="750932" cy="750932"/>
            </a:xfrm>
          </p:grpSpPr>
          <p:pic>
            <p:nvPicPr>
              <p:cNvPr id="143" name="Picture 5" descr="D:\[新项目]神作\UI参考\游戏资料素材龙之谷全套界面UI图标ICON半身\新版龙之谷UI\龙之谷UI1\uit_radiomsg_help_r_1-1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624" y="3796090"/>
                <a:ext cx="750932" cy="75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00" y="3854510"/>
                <a:ext cx="76200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2" name="Picture 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61" y="4009117"/>
              <a:ext cx="375191" cy="265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5" name="组合 144"/>
          <p:cNvGrpSpPr/>
          <p:nvPr/>
        </p:nvGrpSpPr>
        <p:grpSpPr>
          <a:xfrm>
            <a:off x="6414684" y="4268205"/>
            <a:ext cx="768229" cy="750932"/>
            <a:chOff x="7939861" y="3958074"/>
            <a:chExt cx="768229" cy="750932"/>
          </a:xfrm>
        </p:grpSpPr>
        <p:grpSp>
          <p:nvGrpSpPr>
            <p:cNvPr id="146" name="组合 145"/>
            <p:cNvGrpSpPr/>
            <p:nvPr/>
          </p:nvGrpSpPr>
          <p:grpSpPr>
            <a:xfrm>
              <a:off x="7957158" y="3958074"/>
              <a:ext cx="750932" cy="750932"/>
              <a:chOff x="8332624" y="3796090"/>
              <a:chExt cx="750932" cy="750932"/>
            </a:xfrm>
          </p:grpSpPr>
          <p:pic>
            <p:nvPicPr>
              <p:cNvPr id="148" name="Picture 5" descr="D:\[新项目]神作\UI参考\游戏资料素材龙之谷全套界面UI图标ICON半身\新版龙之谷UI\龙之谷UI1\uit_radiomsg_help_r_1-1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624" y="3796090"/>
                <a:ext cx="750932" cy="75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00" y="3854510"/>
                <a:ext cx="76200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7" name="Picture 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61" y="4009117"/>
              <a:ext cx="375191" cy="265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0" name="组合 149"/>
          <p:cNvGrpSpPr/>
          <p:nvPr/>
        </p:nvGrpSpPr>
        <p:grpSpPr>
          <a:xfrm>
            <a:off x="7166266" y="4297573"/>
            <a:ext cx="768229" cy="750932"/>
            <a:chOff x="7939861" y="3958074"/>
            <a:chExt cx="768229" cy="750932"/>
          </a:xfrm>
        </p:grpSpPr>
        <p:grpSp>
          <p:nvGrpSpPr>
            <p:cNvPr id="151" name="组合 150"/>
            <p:cNvGrpSpPr/>
            <p:nvPr/>
          </p:nvGrpSpPr>
          <p:grpSpPr>
            <a:xfrm>
              <a:off x="7957158" y="3958074"/>
              <a:ext cx="750932" cy="750932"/>
              <a:chOff x="8332624" y="3796090"/>
              <a:chExt cx="750932" cy="750932"/>
            </a:xfrm>
          </p:grpSpPr>
          <p:pic>
            <p:nvPicPr>
              <p:cNvPr id="153" name="Picture 5" descr="D:\[新项目]神作\UI参考\游戏资料素材龙之谷全套界面UI图标ICON半身\新版龙之谷UI\龙之谷UI1\uit_radiomsg_help_r_1-1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624" y="3796090"/>
                <a:ext cx="750932" cy="75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00" y="3854510"/>
                <a:ext cx="76200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2" name="Picture 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61" y="4009117"/>
              <a:ext cx="375191" cy="265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5" name="组合 154"/>
          <p:cNvGrpSpPr/>
          <p:nvPr/>
        </p:nvGrpSpPr>
        <p:grpSpPr>
          <a:xfrm>
            <a:off x="7865081" y="3972951"/>
            <a:ext cx="768229" cy="750932"/>
            <a:chOff x="7939861" y="3958074"/>
            <a:chExt cx="768229" cy="750932"/>
          </a:xfrm>
        </p:grpSpPr>
        <p:grpSp>
          <p:nvGrpSpPr>
            <p:cNvPr id="156" name="组合 155"/>
            <p:cNvGrpSpPr/>
            <p:nvPr/>
          </p:nvGrpSpPr>
          <p:grpSpPr>
            <a:xfrm>
              <a:off x="7957158" y="3958074"/>
              <a:ext cx="750932" cy="750932"/>
              <a:chOff x="8332624" y="3796090"/>
              <a:chExt cx="750932" cy="750932"/>
            </a:xfrm>
          </p:grpSpPr>
          <p:pic>
            <p:nvPicPr>
              <p:cNvPr id="158" name="Picture 5" descr="D:\[新项目]神作\UI参考\游戏资料素材龙之谷全套界面UI图标ICON半身\新版龙之谷UI\龙之谷UI1\uit_radiomsg_help_r_1-1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624" y="3796090"/>
                <a:ext cx="750932" cy="75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7900" y="3854510"/>
                <a:ext cx="76200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7" name="Picture 8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61" y="4009117"/>
              <a:ext cx="375191" cy="265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7" name="矩形 126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普通攻击：匕首投掷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9804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523254" y="796955"/>
            <a:ext cx="23086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圣洁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化身   安杰利娜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伙伴作用：群体恢复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个祭祀，擅长群体治疗。必杀技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除了治疗外，还将增加防御力。用于对抗群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体攻击的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</a:p>
        </p:txBody>
      </p:sp>
      <p:sp>
        <p:nvSpPr>
          <p:cNvPr id="91" name="矩形 90"/>
          <p:cNvSpPr/>
          <p:nvPr/>
        </p:nvSpPr>
        <p:spPr>
          <a:xfrm>
            <a:off x="460453" y="816965"/>
            <a:ext cx="556564" cy="30777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祭祀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9" y="1286207"/>
            <a:ext cx="4318711" cy="2336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矩形 132"/>
          <p:cNvSpPr/>
          <p:nvPr/>
        </p:nvSpPr>
        <p:spPr>
          <a:xfrm>
            <a:off x="6944979" y="2589311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圆角矩形标注 133"/>
          <p:cNvSpPr/>
          <p:nvPr/>
        </p:nvSpPr>
        <p:spPr>
          <a:xfrm>
            <a:off x="7563708" y="1034618"/>
            <a:ext cx="1529867" cy="618663"/>
          </a:xfrm>
          <a:prstGeom prst="wedgeRoundRectCallout">
            <a:avLst>
              <a:gd name="adj1" fmla="val -57148"/>
              <a:gd name="adj2" fmla="val 658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群体治疗</a:t>
            </a:r>
          </a:p>
        </p:txBody>
      </p: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矩形 136"/>
          <p:cNvSpPr/>
          <p:nvPr/>
        </p:nvSpPr>
        <p:spPr>
          <a:xfrm>
            <a:off x="6470423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光明之风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8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矩形 138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68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矩形 172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6470518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治疗祷言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圆角矩形标注 174"/>
          <p:cNvSpPr/>
          <p:nvPr/>
        </p:nvSpPr>
        <p:spPr>
          <a:xfrm>
            <a:off x="7331517" y="3482227"/>
            <a:ext cx="1540433" cy="618663"/>
          </a:xfrm>
          <a:prstGeom prst="wedgeRoundRectCallout">
            <a:avLst>
              <a:gd name="adj1" fmla="val -56755"/>
              <a:gd name="adj2" fmla="val 6042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群体治疗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并增加防御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8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75" y="1643414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5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78" y="1227572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28" y="1640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" name="圆角矩形 186"/>
          <p:cNvSpPr/>
          <p:nvPr/>
        </p:nvSpPr>
        <p:spPr>
          <a:xfrm>
            <a:off x="6000156" y="1631599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圆角矩形 187"/>
          <p:cNvSpPr/>
          <p:nvPr/>
        </p:nvSpPr>
        <p:spPr>
          <a:xfrm>
            <a:off x="6000156" y="1629244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6787531" y="1639882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 189"/>
          <p:cNvSpPr/>
          <p:nvPr/>
        </p:nvSpPr>
        <p:spPr>
          <a:xfrm>
            <a:off x="6787532" y="1635887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圆角矩形 190"/>
          <p:cNvSpPr/>
          <p:nvPr/>
        </p:nvSpPr>
        <p:spPr>
          <a:xfrm>
            <a:off x="5317747" y="1629243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5317747" y="1629244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72" y="4680696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4533266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38" y="453077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圆角矩形 195"/>
          <p:cNvSpPr/>
          <p:nvPr/>
        </p:nvSpPr>
        <p:spPr>
          <a:xfrm>
            <a:off x="6598466" y="4521451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圆角矩形 196"/>
          <p:cNvSpPr/>
          <p:nvPr/>
        </p:nvSpPr>
        <p:spPr>
          <a:xfrm>
            <a:off x="6598466" y="4519096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圆角矩形 197"/>
          <p:cNvSpPr/>
          <p:nvPr/>
        </p:nvSpPr>
        <p:spPr>
          <a:xfrm>
            <a:off x="7848756" y="4529734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圆角矩形 198"/>
          <p:cNvSpPr/>
          <p:nvPr/>
        </p:nvSpPr>
        <p:spPr>
          <a:xfrm>
            <a:off x="7848757" y="4525739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圆角矩形 199"/>
          <p:cNvSpPr/>
          <p:nvPr/>
        </p:nvSpPr>
        <p:spPr>
          <a:xfrm>
            <a:off x="5227964" y="4519095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圆角矩形 200"/>
          <p:cNvSpPr/>
          <p:nvPr/>
        </p:nvSpPr>
        <p:spPr>
          <a:xfrm>
            <a:off x="5227964" y="4519096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88" y="4178759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5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34" y="1230338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5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54" y="1247800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57" y="4187428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4195158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4205486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92" y="4142186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36" y="4205486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矩形 124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</a:t>
            </a:r>
            <a:r>
              <a:rPr lang="zh-CN" altLang="en-US" sz="1600" b="1" spc="5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圣光箭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9561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641877" y="796955"/>
            <a:ext cx="20714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自然之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触   索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拉咔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91185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伙伴作用：群体恢复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个祭祀，擅长持续治疗。必杀技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持续时间较长，用于对抗定期掉血的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</a:p>
        </p:txBody>
      </p:sp>
      <p:sp>
        <p:nvSpPr>
          <p:cNvPr id="91" name="矩形 90"/>
          <p:cNvSpPr/>
          <p:nvPr/>
        </p:nvSpPr>
        <p:spPr>
          <a:xfrm>
            <a:off x="460453" y="816965"/>
            <a:ext cx="556564" cy="30777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祭祀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矩形 132"/>
          <p:cNvSpPr/>
          <p:nvPr/>
        </p:nvSpPr>
        <p:spPr>
          <a:xfrm>
            <a:off x="6944979" y="2589311"/>
            <a:ext cx="1847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圆角矩形标注 133"/>
          <p:cNvSpPr/>
          <p:nvPr/>
        </p:nvSpPr>
        <p:spPr>
          <a:xfrm>
            <a:off x="7398700" y="1034618"/>
            <a:ext cx="1694876" cy="618663"/>
          </a:xfrm>
          <a:prstGeom prst="wedgeRoundRectCallout">
            <a:avLst>
              <a:gd name="adj1" fmla="val -57148"/>
              <a:gd name="adj2" fmla="val 658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使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生命最少的伙伴持续恢复生命</a:t>
            </a:r>
          </a:p>
        </p:txBody>
      </p: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矩形 136"/>
          <p:cNvSpPr/>
          <p:nvPr/>
        </p:nvSpPr>
        <p:spPr>
          <a:xfrm>
            <a:off x="6470423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自然赐福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8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矩形 138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68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矩形 172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6470518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治疗祷言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圆角矩形标注 174"/>
          <p:cNvSpPr/>
          <p:nvPr/>
        </p:nvSpPr>
        <p:spPr>
          <a:xfrm>
            <a:off x="7331517" y="3482227"/>
            <a:ext cx="1540433" cy="618663"/>
          </a:xfrm>
          <a:prstGeom prst="wedgeRoundRectCallout">
            <a:avLst>
              <a:gd name="adj1" fmla="val -56755"/>
              <a:gd name="adj2" fmla="val 6042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群体持续治疗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83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75" y="1643414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78" y="1227572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28" y="1640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" name="圆角矩形 186"/>
          <p:cNvSpPr/>
          <p:nvPr/>
        </p:nvSpPr>
        <p:spPr>
          <a:xfrm>
            <a:off x="6000156" y="1631599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圆角矩形 187"/>
          <p:cNvSpPr/>
          <p:nvPr/>
        </p:nvSpPr>
        <p:spPr>
          <a:xfrm>
            <a:off x="6000156" y="1629244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6787531" y="1639882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 189"/>
          <p:cNvSpPr/>
          <p:nvPr/>
        </p:nvSpPr>
        <p:spPr>
          <a:xfrm>
            <a:off x="6787532" y="1635887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圆角矩形 190"/>
          <p:cNvSpPr/>
          <p:nvPr/>
        </p:nvSpPr>
        <p:spPr>
          <a:xfrm>
            <a:off x="5317747" y="1629243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5317747" y="1629244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72" y="4680696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4533266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38" y="453077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圆角矩形 195"/>
          <p:cNvSpPr/>
          <p:nvPr/>
        </p:nvSpPr>
        <p:spPr>
          <a:xfrm>
            <a:off x="6598466" y="4521451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圆角矩形 196"/>
          <p:cNvSpPr/>
          <p:nvPr/>
        </p:nvSpPr>
        <p:spPr>
          <a:xfrm>
            <a:off x="6598466" y="4519096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圆角矩形 197"/>
          <p:cNvSpPr/>
          <p:nvPr/>
        </p:nvSpPr>
        <p:spPr>
          <a:xfrm>
            <a:off x="7848756" y="4529734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圆角矩形 198"/>
          <p:cNvSpPr/>
          <p:nvPr/>
        </p:nvSpPr>
        <p:spPr>
          <a:xfrm>
            <a:off x="7848757" y="4525739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圆角矩形 199"/>
          <p:cNvSpPr/>
          <p:nvPr/>
        </p:nvSpPr>
        <p:spPr>
          <a:xfrm>
            <a:off x="5227964" y="4519095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圆角矩形 200"/>
          <p:cNvSpPr/>
          <p:nvPr/>
        </p:nvSpPr>
        <p:spPr>
          <a:xfrm>
            <a:off x="5227964" y="4519096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88" y="4178759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57" y="4187428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4195158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" descr="rId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" y="1290207"/>
            <a:ext cx="4223596" cy="24905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圆角矩形 125"/>
          <p:cNvSpPr/>
          <p:nvPr/>
        </p:nvSpPr>
        <p:spPr>
          <a:xfrm>
            <a:off x="6598466" y="4504720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6598466" y="4502365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圆角矩形 127"/>
          <p:cNvSpPr/>
          <p:nvPr/>
        </p:nvSpPr>
        <p:spPr>
          <a:xfrm>
            <a:off x="7848756" y="4513003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7848757" y="4509008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圆角矩形 139"/>
          <p:cNvSpPr/>
          <p:nvPr/>
        </p:nvSpPr>
        <p:spPr>
          <a:xfrm>
            <a:off x="5227964" y="4502364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5227964" y="4502365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88" y="4162028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57" y="4170697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4178427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圆角矩形 144"/>
          <p:cNvSpPr/>
          <p:nvPr/>
        </p:nvSpPr>
        <p:spPr>
          <a:xfrm>
            <a:off x="6598466" y="4496212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圆角矩形 145"/>
          <p:cNvSpPr/>
          <p:nvPr/>
        </p:nvSpPr>
        <p:spPr>
          <a:xfrm>
            <a:off x="6598466" y="4493857"/>
            <a:ext cx="480788" cy="504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圆角矩形 146"/>
          <p:cNvSpPr/>
          <p:nvPr/>
        </p:nvSpPr>
        <p:spPr>
          <a:xfrm>
            <a:off x="7848756" y="4504495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7848757" y="4500500"/>
            <a:ext cx="111938" cy="45719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圆角矩形 148"/>
          <p:cNvSpPr/>
          <p:nvPr/>
        </p:nvSpPr>
        <p:spPr>
          <a:xfrm>
            <a:off x="5227964" y="4493856"/>
            <a:ext cx="543986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圆角矩形 149"/>
          <p:cNvSpPr/>
          <p:nvPr/>
        </p:nvSpPr>
        <p:spPr>
          <a:xfrm>
            <a:off x="5227964" y="4493857"/>
            <a:ext cx="271993" cy="48074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88" y="4153520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57" y="4162189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4169919"/>
            <a:ext cx="868388" cy="28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76" y="1232034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76" y="1231472"/>
            <a:ext cx="621926" cy="31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" name="矩形 153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普通攻击：星火术（参考</a:t>
            </a:r>
            <a:r>
              <a:rPr lang="en-US" altLang="zh-CN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WOW</a:t>
            </a:r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8947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502" y="796955"/>
            <a:ext cx="18341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探险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者   伊泽瑞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400885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章解锁，招募获得，橙色伙伴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伙伴作用：多段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，加快过图效率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备注：擅长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的风行者，攻击极高。小技能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造成直线的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，必杀技除了造成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伤害后</a:t>
            </a:r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还将降低目标的防御力。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风行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4" name="Picture 1" descr="rId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57567"/>
            <a:ext cx="4261340" cy="25128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矩形 159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闪耀射击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圆角矩形标注 160"/>
          <p:cNvSpPr/>
          <p:nvPr/>
        </p:nvSpPr>
        <p:spPr>
          <a:xfrm>
            <a:off x="6198026" y="79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触发后对直线内敌人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段的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伤害</a:t>
            </a:r>
          </a:p>
        </p:txBody>
      </p:sp>
      <p:pic>
        <p:nvPicPr>
          <p:cNvPr id="162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矩形 164"/>
          <p:cNvSpPr/>
          <p:nvPr/>
        </p:nvSpPr>
        <p:spPr>
          <a:xfrm>
            <a:off x="6470426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奥术弹幕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6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矩形 205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1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矩形 21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694">
            <a:off x="4800577" y="3646760"/>
            <a:ext cx="2216430" cy="171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6" name="组合 75"/>
          <p:cNvGrpSpPr/>
          <p:nvPr/>
        </p:nvGrpSpPr>
        <p:grpSpPr>
          <a:xfrm rot="594682">
            <a:off x="5443942" y="4131544"/>
            <a:ext cx="333093" cy="793337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77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95724" y="1586483"/>
            <a:ext cx="1185454" cy="9596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1" y="1613669"/>
            <a:ext cx="3154672" cy="991469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圆角矩形标注 80"/>
          <p:cNvSpPr/>
          <p:nvPr/>
        </p:nvSpPr>
        <p:spPr>
          <a:xfrm>
            <a:off x="6498512" y="381307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跳跃后对前方发出全屏的</a:t>
            </a:r>
            <a:r>
              <a:rPr lang="en-US" altLang="zh-CN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攻击，造成大量伤害</a:t>
            </a:r>
          </a:p>
        </p:txBody>
      </p:sp>
      <p:sp>
        <p:nvSpPr>
          <p:cNvPr id="82" name="矩形 81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普通攻击：能量弹射击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462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75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641880" y="796955"/>
            <a:ext cx="20714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光辉之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怒   拉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克斯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158831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获得方式：首冲获得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伙伴作用：魔法攻击，对抗物防怪，减速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备注：付费玩家在早期便可获得的法系伙伴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小技能为小范围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减速，必杀技为长时间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的直线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，很难躲开。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1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魔导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士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矩形 159"/>
          <p:cNvSpPr/>
          <p:nvPr/>
        </p:nvSpPr>
        <p:spPr>
          <a:xfrm>
            <a:off x="6470523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光之束缚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圆角矩形标注 160"/>
          <p:cNvSpPr/>
          <p:nvPr/>
        </p:nvSpPr>
        <p:spPr>
          <a:xfrm>
            <a:off x="6198026" y="79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对最靠近的目标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发射光球造成</a:t>
            </a:r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魔法伤害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并减速</a:t>
            </a:r>
            <a:endParaRPr lang="zh-CN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矩形 205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矩形 77"/>
          <p:cNvSpPr/>
          <p:nvPr/>
        </p:nvSpPr>
        <p:spPr>
          <a:xfrm>
            <a:off x="6470424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终极闪光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43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圆角矩形标注 79"/>
          <p:cNvSpPr/>
          <p:nvPr/>
        </p:nvSpPr>
        <p:spPr>
          <a:xfrm>
            <a:off x="5899555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对直线范围内敌人造成魔法伤害并大量减速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矩形 8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51" y="468361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91" y="472010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80" y="4666399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82" y="472010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92" y="4666398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82" y="472938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21" y="471256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22" y="469858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7" descr="C:\eiyu_extract[可解英雄战姬]\新建文件夹\besg.arc~\EFX_BeamHyper_Y_0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545806" y="2109404"/>
            <a:ext cx="3671442" cy="557838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" descr="rId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3" y="1308383"/>
            <a:ext cx="3984263" cy="2349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椭圆 115"/>
          <p:cNvSpPr/>
          <p:nvPr/>
        </p:nvSpPr>
        <p:spPr>
          <a:xfrm>
            <a:off x="7012424" y="1620540"/>
            <a:ext cx="1412736" cy="1394692"/>
          </a:xfrm>
          <a:prstGeom prst="ellipse">
            <a:avLst/>
          </a:prstGeom>
          <a:blipFill dpi="0"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101" y="1769923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63" y="177954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96" y="177996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90" y="1729450"/>
            <a:ext cx="763994" cy="68026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84" y="1333506"/>
            <a:ext cx="1524025" cy="13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矩形 96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普通攻击：圣光球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7434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017E-7 2.38466E-7 L 0.17687 -0.00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5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矩形 87"/>
          <p:cNvSpPr/>
          <p:nvPr/>
        </p:nvSpPr>
        <p:spPr>
          <a:xfrm>
            <a:off x="1760501" y="796955"/>
            <a:ext cx="1834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孤高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游侠   盖轮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520815" y="3980542"/>
            <a:ext cx="4003340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获得方式：开服活动获得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技能，加快过图效率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备注：付费玩家在早期便可获得的强力伙伴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属性强力，小技能和必杀技都是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，加快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过图效率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451" y="816965"/>
            <a:ext cx="556564" cy="30777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战神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" name="AutoShape 6" descr="http://imgt5.bdstatic.com/it/u=2971678882,167352626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http://imgt0.bdstatic.com/it/u=4233817969,2509889409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4" descr="http://imgt3.bdstatic.com/it/u=535920925,2973550232&amp;fm=23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imgt1.bdstatic.com/it/u=2413320055,2142386422&amp;fm=23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7" descr="http://imgt5.bdstatic.com/it/u=2117862528,1821936299&amp;fm=23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矩形 159"/>
          <p:cNvSpPr/>
          <p:nvPr/>
        </p:nvSpPr>
        <p:spPr>
          <a:xfrm>
            <a:off x="6589146" y="2589311"/>
            <a:ext cx="896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旋风斩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圆角矩形标注 160"/>
          <p:cNvSpPr/>
          <p:nvPr/>
        </p:nvSpPr>
        <p:spPr>
          <a:xfrm>
            <a:off x="6530591" y="712056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范围攻击</a:t>
            </a:r>
            <a:endParaRPr lang="zh-CN" altLang="en-US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矩形 205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矩形 77"/>
          <p:cNvSpPr/>
          <p:nvPr/>
        </p:nvSpPr>
        <p:spPr>
          <a:xfrm>
            <a:off x="6470424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剑刃风暴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43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矩形 8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676" y="469154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616" y="472804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105" y="467433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707" y="472804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417" y="467433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07" y="4737323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46" y="472050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047" y="470651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89" y="1692548"/>
            <a:ext cx="526736" cy="74811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" descr="rId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9" y="1315628"/>
            <a:ext cx="3973603" cy="23431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04" y="1681383"/>
            <a:ext cx="517365" cy="73480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070302"/>
              </a:clrFrom>
              <a:clrTo>
                <a:srgbClr val="0703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428" y="1369439"/>
            <a:ext cx="2328620" cy="1539257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9" y="1788518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86" y="178851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92" y="1769688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828" y="174743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80" y="4579036"/>
            <a:ext cx="526736" cy="74811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567871"/>
            <a:ext cx="517365" cy="73480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40" y="4175277"/>
            <a:ext cx="1029698" cy="1272509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1" descr="D:\game110907_DFⅠ-9.0补丁包\DFⅠ-9.0补丁包\Graphics\Pictures\0极鬼剑术\剑阵\4\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169">
            <a:off x="6948814" y="2473420"/>
            <a:ext cx="749889" cy="20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6328">
            <a:off x="6339296" y="3244259"/>
            <a:ext cx="818458" cy="13357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07">
            <a:off x="7366460" y="3613930"/>
            <a:ext cx="714375" cy="10763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364">
            <a:off x="7888195" y="3539038"/>
            <a:ext cx="714375" cy="10763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1701">
            <a:off x="8339752" y="3655699"/>
            <a:ext cx="714375" cy="10763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Picture 14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2772">
            <a:off x="6711089" y="3363897"/>
            <a:ext cx="818458" cy="13357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14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4278">
            <a:off x="5483622" y="3319778"/>
            <a:ext cx="818458" cy="13357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4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2034">
            <a:off x="5912144" y="3308247"/>
            <a:ext cx="818458" cy="13357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207">
            <a:off x="7059862" y="3424962"/>
            <a:ext cx="714375" cy="10763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56" y="3425254"/>
            <a:ext cx="2621343" cy="241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矩形 117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普通攻击：巨剑斩击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0069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314E-6 6.04977E-6 L 0.20468 6.04977E-6 L 2.51314E-6 6.04977E-6 Z " pathEditMode="relative" ptsTypes="AAA">
                                      <p:cBhvr>
                                        <p:cTn id="6" dur="2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37409E-6 1.41524E-6 L 0.05003 -0.01737 C 0.06529 -0.02203 0.07936 -0.02333 0.09954 -0.02514 C 0.11922 -0.02618 0.13482 -0.0267 0.1472 -0.02514 L 0.20807 -0.01659 " pathEditMode="relative" rAng="-21786650" ptsTypes="FffFF">
                                      <p:cBhvr>
                                        <p:cTn id="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1" y="-16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1 0.00648 L 0.0407 -0.01477 C 0.05308 -0.02047 0.06478 -0.02203 0.08141 -0.02307 C 0.09769 -0.02358 0.11058 -0.02358 0.12059 -0.02125 L 0.17113 -0.00725 " pathEditMode="relative" rAng="-21786650" ptsTypes="FffFF">
                                      <p:cBhvr>
                                        <p:cTn id="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31" y="-18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6 -0.00104 L 0.07988 -0.06247 C 0.1043 -0.07906 0.12736 -0.08191 0.15992 -0.0845 C 0.19214 -0.0845 0.2174 -0.08372 0.23758 -0.07491 L 0.3378 -0.02592 " pathEditMode="relative" rAng="-21786650" ptsTypes="FffFF">
                                      <p:cBhvr>
                                        <p:cTn id="1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47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73224E-7 6.169E-7 L 0.02764 -0.02048 C 0.03595 -0.02592 0.04392 -0.02722 0.05511 -0.02774 C 0.06614 -0.02799 0.07478 -0.02774 0.08157 -0.02488 L 0.11616 -0.00881 " pathEditMode="relative" rAng="-21786650" ptsTypes="FffFF">
                                      <p:cBhvr>
                                        <p:cTn id="1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6" y="-16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4152E-7 -2.28216E-6 L 0.06275 0.1779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88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137E-6 -4.14938E-6 L -0.00543 0.2020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" y="100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7205E-6 4.89627E-6 L -0.02697 0.17505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" y="874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47761E-6 4.0249E-6 L -0.05206 0.1794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" y="897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8969E-6 -4.35685E-6 L -0.04512 0.1592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6" y="79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.42741E-7 -3.40249E-6 L -0.01543 0.16624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" y="829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3433E-6 2.40664E-6 L 0.0709 0.2035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5" y="1016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2822E-6 -2.90456E-6 L -0.01543 0.2056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0" y="10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3256E-6 -1.45228E-6 L -0.00813 0.24897 " pathEditMode="relative" ptsTypes="AA">
                                      <p:cBhvr>
                                        <p:cTn id="65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9" dur="75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728416" y="796955"/>
            <a:ext cx="18982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钢铁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侠       托尼</a:t>
            </a:r>
            <a:endParaRPr lang="zh-CN" altLang="en-US" b="1" cap="none" spc="50" dirty="0">
              <a:ln w="11430">
                <a:noFill/>
              </a:ln>
              <a:solidFill>
                <a:srgbClr val="16A84E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Id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5" y="1355574"/>
            <a:ext cx="3926930" cy="23156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815" y="3980542"/>
            <a:ext cx="4129657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获得方式：主线赠送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(10~15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级），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绿色伙伴</a:t>
            </a:r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伙伴作用：肉盾，物理伤害吸收，小范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围击飞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备注：初期肉盾伙伴，在游戏中期将被替换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守护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6333535" y="367121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跳起后锤击地面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小范围攻击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击飞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1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46" y="5383642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6427209" y="5403712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大地粉碎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95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椭圆 34"/>
          <p:cNvSpPr/>
          <p:nvPr/>
        </p:nvSpPr>
        <p:spPr>
          <a:xfrm>
            <a:off x="5747158" y="4668940"/>
            <a:ext cx="1288302" cy="1068444"/>
          </a:xfrm>
          <a:prstGeom prst="ellipse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5134650" y="1908572"/>
            <a:ext cx="852228" cy="350214"/>
            <a:chOff x="5134650" y="1908572"/>
            <a:chExt cx="852228" cy="350214"/>
          </a:xfrm>
        </p:grpSpPr>
        <p:pic>
          <p:nvPicPr>
            <p:cNvPr id="39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圆角矩形标注 41"/>
          <p:cNvSpPr/>
          <p:nvPr/>
        </p:nvSpPr>
        <p:spPr>
          <a:xfrm>
            <a:off x="5421134" y="796179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攻击前方目标，</a:t>
            </a:r>
            <a:endParaRPr lang="en-US" altLang="zh-CN" sz="1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并获得吸收物理伤害护盾</a:t>
            </a:r>
            <a:endParaRPr lang="zh-CN" altLang="en-US" sz="1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26" y="4702767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6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钢铁守护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26" y="1840415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上弧形箭头 9"/>
          <p:cNvSpPr/>
          <p:nvPr/>
        </p:nvSpPr>
        <p:spPr>
          <a:xfrm>
            <a:off x="5635121" y="4449350"/>
            <a:ext cx="792088" cy="662822"/>
          </a:xfrm>
          <a:prstGeom prst="curvedDown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  <a:effectLst>
            <a:glow rad="88900">
              <a:schemeClr val="accent5">
                <a:satMod val="1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5792828" y="1861977"/>
            <a:ext cx="461278" cy="434803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54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矩形 36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普通攻击：巨锤挥舞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2390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 -0.00077 L 0.01645 -0.11405 C 0.02171 -0.141 0.02747 -0.148 0.03578 -0.14567 C 0.04409 -0.1423 0.05087 -0.13608 0.05663 -0.1143 L 0.08546 -0.007 " pathEditMode="relative" rAng="-21786650" ptsTypes="FffFF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5" y="-7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疾风连射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10636" y="923132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蓄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力后，快速射出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箭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次攻击增加伤害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12" y="179084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93120">
            <a:off x="7772961" y="1904881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93120">
            <a:off x="7687271" y="1987910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5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暴风箭雨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278268" y="3757186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向</a:t>
            </a:r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空中快速连射落下的箭对前面造成</a:t>
            </a:r>
            <a:r>
              <a:rPr lang="en-US" altLang="zh-CN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  <a:r>
              <a:rPr lang="zh-CN" altLang="en-US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伤害</a:t>
            </a:r>
            <a:endParaRPr lang="en-US" altLang="zh-CN" sz="1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54435">
            <a:off x="6894652" y="4368997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50023">
            <a:off x="7325468" y="4530748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66709">
            <a:off x="7149407" y="4122916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35851">
            <a:off x="7668046" y="4569061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93235">
            <a:off x="7658509" y="4129432"/>
            <a:ext cx="342808" cy="377522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14667">
            <a:off x="7921524" y="4368996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32170">
            <a:off x="8147465" y="4436162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3469">
            <a:off x="8258248" y="4188536"/>
            <a:ext cx="340176" cy="374624"/>
          </a:xfrm>
          <a:prstGeom prst="rect">
            <a:avLst/>
          </a:prstGeom>
          <a:noFill/>
          <a:ln>
            <a:noFill/>
          </a:ln>
          <a:effectLst>
            <a:glow rad="12700">
              <a:srgbClr val="FF0000"/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矩形 61"/>
          <p:cNvSpPr/>
          <p:nvPr/>
        </p:nvSpPr>
        <p:spPr>
          <a:xfrm>
            <a:off x="1685138" y="796955"/>
            <a:ext cx="19848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疾风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16A84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射手     玛维</a:t>
            </a:r>
            <a:endParaRPr lang="zh-CN" altLang="en-US" b="1" cap="none" spc="50" dirty="0">
              <a:ln w="11430">
                <a:noFill/>
              </a:ln>
              <a:solidFill>
                <a:srgbClr val="16A84E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3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20815" y="3980542"/>
            <a:ext cx="4129657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获得方式：主线赠送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(10~15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级），绿色伙伴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伙伴作用：远程物理输出，中范围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AOE</a:t>
            </a: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备注：初期输出伙伴，在游戏中期将被替换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风行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6" name="Picture 1" descr="rId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1355575"/>
            <a:ext cx="3942580" cy="2324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9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 rot="2337430">
            <a:off x="5950844" y="3344875"/>
            <a:ext cx="461278" cy="1618947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52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 rot="9650004">
            <a:off x="7222306" y="3344727"/>
            <a:ext cx="461278" cy="1239800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69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椭圆 70"/>
          <p:cNvSpPr/>
          <p:nvPr/>
        </p:nvSpPr>
        <p:spPr>
          <a:xfrm rot="299465">
            <a:off x="6630212" y="4538412"/>
            <a:ext cx="2367665" cy="1394692"/>
          </a:xfrm>
          <a:prstGeom prst="ellipse">
            <a:avLst/>
          </a:prstGeom>
          <a:blipFill dpi="0"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58" y="4673039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72" y="468880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29" y="4709843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68" y="4688801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07" y="471037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矩形 76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普通攻击：弓箭射击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9894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685141" y="796955"/>
            <a:ext cx="19848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自由</a:t>
            </a:r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之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翼     西亚</a:t>
            </a:r>
            <a:endParaRPr lang="zh-CN" altLang="en-US" b="1" cap="none" spc="50" dirty="0">
              <a:ln w="11430">
                <a:noFill/>
              </a:ln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815" y="3980542"/>
            <a:ext cx="4091185" cy="18158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，蓝色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伙伴作用：前排物理输出，突进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霸体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备注：战神职业，物理攻击较高，技能有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霸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体效果，施放时不会被控制，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中可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切后排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453" y="816965"/>
            <a:ext cx="556564" cy="307777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战神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利刃冲击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突进攻击</a:t>
            </a:r>
            <a:endParaRPr lang="en-US" altLang="zh-CN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攻击时霸体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945" y="1790844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6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音速切割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470169" y="3741642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突进后返回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造成</a:t>
            </a:r>
            <a:r>
              <a:rPr lang="zh-CN" alt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多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段的伤害，霸体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7" name="Picture 1" descr="rId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" y="1303351"/>
            <a:ext cx="4104456" cy="24203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 rot="5400000">
            <a:off x="6180540" y="1393009"/>
            <a:ext cx="461278" cy="1348390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4097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组合 50"/>
          <p:cNvGrpSpPr/>
          <p:nvPr/>
        </p:nvGrpSpPr>
        <p:grpSpPr>
          <a:xfrm rot="5400000">
            <a:off x="6889743" y="3780402"/>
            <a:ext cx="319034" cy="2319752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52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组合 64"/>
          <p:cNvGrpSpPr/>
          <p:nvPr/>
        </p:nvGrpSpPr>
        <p:grpSpPr>
          <a:xfrm rot="16200000">
            <a:off x="6866140" y="3780402"/>
            <a:ext cx="319034" cy="2319752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66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1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普通攻击：利刃挥舞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9363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722815" y="796955"/>
            <a:ext cx="19094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家园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卫士    德玛</a:t>
            </a:r>
            <a:endParaRPr lang="zh-CN" altLang="en-US" b="1" cap="none" spc="50" dirty="0">
              <a:ln w="11430">
                <a:noFill/>
              </a:ln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815" y="3980542"/>
            <a:ext cx="4091185" cy="18158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，蓝色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伙伴作用：肉盾，防御光环，小队免伤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个肉盾，防御较高。必杀技为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增加小队所有成员的免伤，用来对抗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强力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范围攻击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守护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2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防御光环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66165"/>
              <a:gd name="adj2" fmla="val 11239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触发后持续一段时间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增加小队成员的免伤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6" y="5449227"/>
            <a:ext cx="11336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诸王守卫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小队所有成员获得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增加防御力的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BUFF</a:t>
            </a:r>
          </a:p>
        </p:txBody>
      </p:sp>
      <p:pic>
        <p:nvPicPr>
          <p:cNvPr id="39" name="Picture 1" descr="rId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2" y="1298779"/>
            <a:ext cx="3964833" cy="23379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86" y="454702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096" y="4528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组合 41"/>
          <p:cNvGrpSpPr/>
          <p:nvPr/>
        </p:nvGrpSpPr>
        <p:grpSpPr>
          <a:xfrm>
            <a:off x="5117849" y="4759367"/>
            <a:ext cx="852228" cy="350214"/>
            <a:chOff x="5134650" y="1908572"/>
            <a:chExt cx="852228" cy="350214"/>
          </a:xfrm>
        </p:grpSpPr>
        <p:pic>
          <p:nvPicPr>
            <p:cNvPr id="44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6281652" y="4810984"/>
            <a:ext cx="852228" cy="350214"/>
            <a:chOff x="5134650" y="1908572"/>
            <a:chExt cx="852228" cy="350214"/>
          </a:xfrm>
        </p:grpSpPr>
        <p:pic>
          <p:nvPicPr>
            <p:cNvPr id="49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组合 53"/>
          <p:cNvGrpSpPr/>
          <p:nvPr/>
        </p:nvGrpSpPr>
        <p:grpSpPr>
          <a:xfrm>
            <a:off x="7753056" y="4798952"/>
            <a:ext cx="852228" cy="350214"/>
            <a:chOff x="5134650" y="1908572"/>
            <a:chExt cx="852228" cy="350214"/>
          </a:xfrm>
        </p:grpSpPr>
        <p:pic>
          <p:nvPicPr>
            <p:cNvPr id="55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792" y="1920604"/>
              <a:ext cx="338182" cy="33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96" y="1908572"/>
              <a:ext cx="338182" cy="338182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9" descr="http://img.taopic.com/uploads/allimg/140120/235078-1401200Q40925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50" y="1908572"/>
              <a:ext cx="338182" cy="338182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46" y="1643415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856" y="162531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椭圆 59"/>
          <p:cNvSpPr/>
          <p:nvPr/>
        </p:nvSpPr>
        <p:spPr>
          <a:xfrm rot="519084">
            <a:off x="5171539" y="1828173"/>
            <a:ext cx="3798893" cy="1068444"/>
          </a:xfrm>
          <a:prstGeom prst="ellipse">
            <a:avLst/>
          </a:prstGeom>
          <a:blipFill dpi="0" rotWithShape="1">
            <a:blip r:embed="rId14">
              <a:alphaModFix amt="47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矩形 62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4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2" y="1529408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75" y="1537422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096" y="1541190"/>
            <a:ext cx="989763" cy="29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矩形 74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普通攻击：巨剑斩击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4978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485572" y="796955"/>
            <a:ext cx="23839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战场女武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神    西</a:t>
            </a:r>
            <a:r>
              <a:rPr lang="zh-CN" altLang="en-US" b="1" spc="50" dirty="0">
                <a:ln w="11430">
                  <a:noFill/>
                </a:ln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维尔</a:t>
            </a:r>
            <a:endParaRPr lang="zh-CN" altLang="en-US" b="1" cap="none" spc="50" dirty="0">
              <a:ln w="11430">
                <a:noFill/>
              </a:ln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815" y="3980542"/>
            <a:ext cx="4091185" cy="18158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章解锁，招募获得，蓝色伙伴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伙伴作用：范围攻击，攻击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BUFF</a:t>
            </a: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个远程输出，攻击较高。必杀技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为增加小队所有成员的攻击力和暴击，用来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击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杀限制时间会狂暴的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BOSS</a:t>
            </a: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452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风行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3" y="2589311"/>
            <a:ext cx="11336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战争之轮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触发后对直线内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敌人造成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伤害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6" y="5449227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全军突击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小队所有成员获得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攻击和暴击的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BUFF</a:t>
            </a: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6813541" y="1104192"/>
            <a:ext cx="301352" cy="1963772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4097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86" y="4547023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096" y="4528921"/>
            <a:ext cx="660148" cy="85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" descr="rId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4" y="1391546"/>
            <a:ext cx="4062420" cy="2395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D:\[新项目]神作\UI参考\游戏资料素材龙之谷全套界面UI图标ICON半身\新版龙之谷UI\龙之谷UI1\uit_radiomsg_attack_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295" y="4225795"/>
            <a:ext cx="851129" cy="851129"/>
          </a:xfrm>
          <a:prstGeom prst="rect">
            <a:avLst/>
          </a:prstGeom>
          <a:noFill/>
          <a:effectLst>
            <a:glow rad="38100">
              <a:schemeClr val="accent2">
                <a:satMod val="175000"/>
                <a:alpha val="7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D:\[新项目]神作\UI参考\游戏资料素材龙之谷全套界面UI图标ICON半身\新版龙之谷UI\龙之谷UI1\uit_radiomsg_attack_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43" y="4226887"/>
            <a:ext cx="851129" cy="851129"/>
          </a:xfrm>
          <a:prstGeom prst="rect">
            <a:avLst/>
          </a:prstGeom>
          <a:noFill/>
          <a:effectLst>
            <a:glow rad="38100">
              <a:schemeClr val="accent2">
                <a:satMod val="175000"/>
                <a:alpha val="7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D:\[新项目]神作\UI参考\游戏资料素材龙之谷全套界面UI图标ICON半身\新版龙之谷UI\龙之谷UI1\uit_radiomsg_attack_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03" y="4212644"/>
            <a:ext cx="851129" cy="851129"/>
          </a:xfrm>
          <a:prstGeom prst="rect">
            <a:avLst/>
          </a:prstGeom>
          <a:noFill/>
          <a:effectLst>
            <a:glow rad="38100">
              <a:schemeClr val="accent2">
                <a:satMod val="175000"/>
                <a:alpha val="7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矩形 68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0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矩形 70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普通攻击：投掷战轮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9205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9" y="46841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08" y="3348732"/>
            <a:ext cx="417143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" y="324396"/>
            <a:ext cx="6525226" cy="652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641864" y="796955"/>
            <a:ext cx="20714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恶魔</a:t>
            </a:r>
            <a:r>
              <a:rPr lang="zh-CN" altLang="en-US" b="1" spc="50" dirty="0" smtClean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猎人   伊莉</a:t>
            </a:r>
            <a:r>
              <a:rPr lang="zh-CN" altLang="en-US" b="1" spc="50" dirty="0">
                <a:ln w="11430">
                  <a:noFill/>
                </a:ln>
                <a:solidFill>
                  <a:srgbClr val="893BC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旦</a:t>
            </a:r>
            <a:endParaRPr lang="zh-CN" altLang="en-US" b="1" cap="none" spc="50" dirty="0">
              <a:ln w="11430">
                <a:noFill/>
              </a:ln>
              <a:solidFill>
                <a:srgbClr val="893BC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D:\[新项目]神作\UI参考\游戏资料素材龙之谷全套界面UI图标ICON半身\新版龙之谷UI\龙之谷UI1\uit_re_upbase_1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3" y="712056"/>
            <a:ext cx="643519" cy="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815" y="3980542"/>
            <a:ext cx="4091185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获得方式：第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章解锁，招募获得，紫色伙伴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伙伴作用：前排输出，控制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加快</a:t>
            </a:r>
            <a:r>
              <a:rPr lang="en-US" altLang="zh-CN" sz="14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回复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spc="150" dirty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备注：第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章可以获得的紫色伙伴，攻击较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高，小技能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PVP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时降低对方</a:t>
            </a:r>
            <a:r>
              <a:rPr lang="en-US" altLang="zh-CN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MP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必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杀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</a:t>
            </a:r>
            <a:r>
              <a:rPr lang="zh-CN" altLang="en-US" sz="1400" b="1" spc="15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400" b="1" spc="15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伤害</a:t>
            </a:r>
            <a:r>
              <a:rPr lang="zh-CN" altLang="en-US" sz="1400" b="1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和聚怪作用</a:t>
            </a:r>
            <a:endParaRPr lang="en-US" altLang="zh-CN" sz="14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453" y="709244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影舞</a:t>
            </a:r>
            <a:endParaRPr lang="en-US" altLang="zh-CN" sz="1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者</a:t>
            </a:r>
            <a:endParaRPr lang="zh-CN" altLang="en-US" sz="1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2053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58" y="2569241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6470523" y="2589311"/>
            <a:ext cx="1133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法力燃烧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5340295" y="856955"/>
            <a:ext cx="2309581" cy="618663"/>
          </a:xfrm>
          <a:prstGeom prst="wedgeRoundRectCallout">
            <a:avLst>
              <a:gd name="adj1" fmla="val -35940"/>
              <a:gd name="adj2" fmla="val 890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短距离魔法攻击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额外降低对方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MP</a:t>
            </a:r>
            <a:endParaRPr lang="zh-CN" altLang="en-US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90" y="1790844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53" y="1784728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 descr="D:\[新项目]神作\UI参考\游戏资料素材龙之谷全套界面UI图标ICON半身\新版龙之谷UI\龙之谷UI1\uit_bar_base07_1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1" y="5429157"/>
            <a:ext cx="2935324" cy="7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6470426" y="5449227"/>
            <a:ext cx="113364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恶魔之手</a:t>
            </a:r>
            <a:endParaRPr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8" y="4674890"/>
            <a:ext cx="448585" cy="63712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圆角矩形标注 42"/>
          <p:cNvSpPr/>
          <p:nvPr/>
        </p:nvSpPr>
        <p:spPr>
          <a:xfrm>
            <a:off x="5736984" y="3584160"/>
            <a:ext cx="2309581" cy="618663"/>
          </a:xfrm>
          <a:prstGeom prst="wedgeRoundRectCallout">
            <a:avLst>
              <a:gd name="adj1" fmla="val -40628"/>
              <a:gd name="adj2" fmla="val 987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中范围</a:t>
            </a:r>
            <a:r>
              <a:rPr lang="en-US" altLang="zh-CN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AOE</a:t>
            </a:r>
          </a:p>
          <a:p>
            <a:pPr algn="ctr"/>
            <a:r>
              <a:rPr lang="zh-CN" altLang="en-US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聚怪效果</a:t>
            </a:r>
            <a:endParaRPr lang="en-US" altLang="zh-CN" sz="1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6098337" y="1522659"/>
            <a:ext cx="301352" cy="1054400"/>
            <a:chOff x="-361544" y="4168153"/>
            <a:chExt cx="1643993" cy="3284210"/>
          </a:xfrm>
          <a:effectLst>
            <a:glow rad="88900">
              <a:schemeClr val="accent5">
                <a:satMod val="175000"/>
              </a:schemeClr>
            </a:glow>
          </a:effectLst>
        </p:grpSpPr>
        <p:pic>
          <p:nvPicPr>
            <p:cNvPr id="4097" name="Picture 1" descr="D:\[新项目]神作\设计相关\技能轨迹\LocalLineMissileBase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5808370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D:\[新项目]神作\设计相关\技能轨迹\LocalLineMissileTarget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544" y="4168153"/>
              <a:ext cx="1643993" cy="1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8" name="Picture 1" descr="rId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2" y="1336155"/>
            <a:ext cx="4111935" cy="24247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04" y="4692100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447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849" y="4709312"/>
            <a:ext cx="405263" cy="60269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D:\[新项目]神作\UI参考\游戏资料素材龙之谷全套界面UI图标ICON半身\新版龙之谷UI\龙之谷UI1\uit_itemlight01_1-1.png"/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2" y="4202823"/>
            <a:ext cx="1682892" cy="168289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[新项目]神作\UI参考\游戏资料素材龙之谷全套界面UI图标ICON半身\新版龙之谷UI\龙之谷UI1\uit_icon_vine_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52" y="4276760"/>
            <a:ext cx="796259" cy="7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:\[新项目]神作\UI参考\游戏资料素材龙之谷全套界面UI图标ICON半身\新版龙之谷UI\龙之谷UI1\uit_icon_vine_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479" y="4328609"/>
            <a:ext cx="796259" cy="7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D:\[新项目]神作\UI参考\游戏资料素材龙之谷全套界面UI图标ICON半身\新版龙之谷UI\龙之谷UI1\uit_icon_vine_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17" y="4284836"/>
            <a:ext cx="796259" cy="7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dl.178.com/data/dnf/1346534018/ui_logo.jp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64" y="3965203"/>
            <a:ext cx="2232248" cy="1903809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:\[新项目]神作\UI参考\游戏资料素材龙之谷全套界面UI图标ICON半身\新版龙之谷UI\龙之谷UI1\uit_pvp_icon_guildkill02_1-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08" y="315147"/>
            <a:ext cx="896323" cy="8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/>
          <p:cNvSpPr/>
          <p:nvPr/>
        </p:nvSpPr>
        <p:spPr>
          <a:xfrm>
            <a:off x="8686409" y="389019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普通</a:t>
            </a:r>
            <a:endParaRPr lang="en-US" altLang="zh-CN" sz="14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7" name="Picture 3" descr="D:\[新项目]神作\UI参考\游戏资料素材龙之谷全套界面UI图标ICON半身\新版龙之谷UI\龙之谷UI1\uit_pvp_icon_guildkill01_1-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75" y="3188003"/>
            <a:ext cx="887882" cy="8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/>
        </p:nvSpPr>
        <p:spPr>
          <a:xfrm>
            <a:off x="8664630" y="3269283"/>
            <a:ext cx="556563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必杀</a:t>
            </a:r>
            <a:endParaRPr lang="en-US" altLang="zh-CN" sz="14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</a:t>
            </a:r>
            <a:endParaRPr lang="zh-CN" altLang="en-US" sz="1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4F81BD"/>
              </a:clrFrom>
              <a:clrTo>
                <a:srgbClr val="4F81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67" y="1509856"/>
            <a:ext cx="8858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矩形 61"/>
          <p:cNvSpPr/>
          <p:nvPr/>
        </p:nvSpPr>
        <p:spPr>
          <a:xfrm>
            <a:off x="1296368" y="3635648"/>
            <a:ext cx="33805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600" b="1" spc="50" dirty="0" smtClean="0">
                <a:ln w="11430">
                  <a:noFill/>
                </a:ln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普通攻击：投掷镰刀</a:t>
            </a:r>
            <a:endParaRPr lang="zh-CN" altLang="en-US" sz="1600" b="1" cap="none" spc="50" dirty="0">
              <a:ln w="11430">
                <a:noFill/>
              </a:ln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083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4084E-6 7.82789E-7 L 0.07836 0.002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8" y="1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1248E-7 -4.35459E-7 L -0.04749 -0.000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4" y="-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10.3|1.5|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12934</TotalTime>
  <Words>1626</Words>
  <Application>Microsoft Office PowerPoint</Application>
  <PresentationFormat>自定义</PresentationFormat>
  <Paragraphs>353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death</dc:creator>
  <cp:lastModifiedBy>death</cp:lastModifiedBy>
  <cp:revision>1061</cp:revision>
  <dcterms:modified xsi:type="dcterms:W3CDTF">2014-05-09T02:08:30Z</dcterms:modified>
</cp:coreProperties>
</file>